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Open Sans" charset="1" panose="00000000000000000000"/>
      <p:regular r:id="rId17"/>
    </p:embeddedFont>
    <p:embeddedFont>
      <p:font typeface="Open Sans Bold" charset="1" panose="00000000000000000000"/>
      <p:regular r:id="rId18"/>
    </p:embeddedFont>
    <p:embeddedFont>
      <p:font typeface="Anton" charset="1" panose="00000500000000000000"/>
      <p:regular r:id="rId19"/>
    </p:embeddedFont>
    <p:embeddedFont>
      <p:font typeface="Bebas Neue Cyrillic" charset="1" panose="020005060000000200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8.jpeg" Type="http://schemas.openxmlformats.org/officeDocument/2006/relationships/image"/><Relationship Id="rId7" Target="../media/image19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194B">
                <a:alpha val="100000"/>
              </a:srgbClr>
            </a:gs>
            <a:gs pos="100000">
              <a:srgbClr val="0301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182573" cy="10287000"/>
            <a:chOff x="0" y="0"/>
            <a:chExt cx="110158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158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101583">
                  <a:moveTo>
                    <a:pt x="0" y="0"/>
                  </a:moveTo>
                  <a:lnTo>
                    <a:pt x="1101583" y="0"/>
                  </a:lnTo>
                  <a:lnTo>
                    <a:pt x="1101583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0158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390247" y="1860559"/>
            <a:ext cx="9145640" cy="6984983"/>
          </a:xfrm>
          <a:custGeom>
            <a:avLst/>
            <a:gdLst/>
            <a:ahLst/>
            <a:cxnLst/>
            <a:rect r="r" b="b" t="t" l="l"/>
            <a:pathLst>
              <a:path h="6984983" w="9145640">
                <a:moveTo>
                  <a:pt x="0" y="0"/>
                </a:moveTo>
                <a:lnTo>
                  <a:pt x="9145640" y="0"/>
                </a:lnTo>
                <a:lnTo>
                  <a:pt x="9145640" y="6984982"/>
                </a:lnTo>
                <a:lnTo>
                  <a:pt x="0" y="69849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2078028"/>
            <a:ext cx="8528306" cy="4624806"/>
            <a:chOff x="0" y="0"/>
            <a:chExt cx="11371075" cy="6166408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1363" t="0" r="1363" b="0"/>
            <a:stretch>
              <a:fillRect/>
            </a:stretch>
          </p:blipFill>
          <p:spPr>
            <a:xfrm flipH="false" flipV="false">
              <a:off x="0" y="0"/>
              <a:ext cx="11371075" cy="6166408"/>
            </a:xfrm>
            <a:prstGeom prst="rect">
              <a:avLst/>
            </a:prstGeom>
          </p:spPr>
        </p:pic>
      </p:grpSp>
      <p:sp>
        <p:nvSpPr>
          <p:cNvPr name="Freeform 8" id="8"/>
          <p:cNvSpPr/>
          <p:nvPr/>
        </p:nvSpPr>
        <p:spPr>
          <a:xfrm flipH="false" flipV="false" rot="0">
            <a:off x="2873855" y="3250382"/>
            <a:ext cx="2617437" cy="2656070"/>
          </a:xfrm>
          <a:custGeom>
            <a:avLst/>
            <a:gdLst/>
            <a:ahLst/>
            <a:cxnLst/>
            <a:rect r="r" b="b" t="t" l="l"/>
            <a:pathLst>
              <a:path h="2656070" w="2617437">
                <a:moveTo>
                  <a:pt x="0" y="0"/>
                </a:moveTo>
                <a:lnTo>
                  <a:pt x="2617437" y="0"/>
                </a:lnTo>
                <a:lnTo>
                  <a:pt x="2617437" y="2656070"/>
                </a:lnTo>
                <a:lnTo>
                  <a:pt x="0" y="2656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803136" y="3923517"/>
            <a:ext cx="758874" cy="1028031"/>
          </a:xfrm>
          <a:custGeom>
            <a:avLst/>
            <a:gdLst/>
            <a:ahLst/>
            <a:cxnLst/>
            <a:rect r="r" b="b" t="t" l="l"/>
            <a:pathLst>
              <a:path h="1028031" w="758874">
                <a:moveTo>
                  <a:pt x="0" y="0"/>
                </a:moveTo>
                <a:lnTo>
                  <a:pt x="758874" y="0"/>
                </a:lnTo>
                <a:lnTo>
                  <a:pt x="758874" y="1028031"/>
                </a:lnTo>
                <a:lnTo>
                  <a:pt x="0" y="10280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470741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7000"/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39108" y="517674"/>
            <a:ext cx="1263019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Studio Shodwe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Video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552392" y="453924"/>
            <a:ext cx="358281" cy="363569"/>
          </a:xfrm>
          <a:custGeom>
            <a:avLst/>
            <a:gdLst/>
            <a:ahLst/>
            <a:cxnLst/>
            <a:rect r="r" b="b" t="t" l="l"/>
            <a:pathLst>
              <a:path h="363569" w="358281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679594" y="546065"/>
            <a:ext cx="103876" cy="140719"/>
          </a:xfrm>
          <a:custGeom>
            <a:avLst/>
            <a:gdLst/>
            <a:ahLst/>
            <a:cxnLst/>
            <a:rect r="r" b="b" t="t" l="l"/>
            <a:pathLst>
              <a:path h="140719" w="103876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7492295" y="9568113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 Bold"/>
              </a:rPr>
              <a:t>01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885298" y="1463389"/>
            <a:ext cx="9154461" cy="6054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97"/>
              </a:lnSpc>
            </a:pPr>
            <a:r>
              <a:rPr lang="en-US" sz="20082">
                <a:solidFill>
                  <a:srgbClr val="29E2F9"/>
                </a:solidFill>
                <a:latin typeface="Anton"/>
              </a:rPr>
              <a:t>SPRING</a:t>
            </a:r>
          </a:p>
          <a:p>
            <a:pPr algn="ctr">
              <a:lnSpc>
                <a:spcPts val="23897"/>
              </a:lnSpc>
            </a:pPr>
            <a:r>
              <a:rPr lang="en-US" sz="20082">
                <a:solidFill>
                  <a:srgbClr val="29E2F9"/>
                </a:solidFill>
                <a:latin typeface="Anton"/>
              </a:rPr>
              <a:t>SECURITY</a:t>
            </a:r>
          </a:p>
        </p:txBody>
      </p:sp>
      <p:sp>
        <p:nvSpPr>
          <p:cNvPr name="AutoShape 29" id="29"/>
          <p:cNvSpPr/>
          <p:nvPr/>
        </p:nvSpPr>
        <p:spPr>
          <a:xfrm>
            <a:off x="13849234" y="7182124"/>
            <a:ext cx="2110658" cy="0"/>
          </a:xfrm>
          <a:prstGeom prst="line">
            <a:avLst/>
          </a:prstGeom>
          <a:ln cap="flat" w="38100">
            <a:gradFill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1924">
                <a:alpha val="100000"/>
              </a:srgbClr>
            </a:gs>
            <a:gs pos="100000">
              <a:srgbClr val="0504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3900" y="221297"/>
            <a:ext cx="769601" cy="780960"/>
          </a:xfrm>
          <a:custGeom>
            <a:avLst/>
            <a:gdLst/>
            <a:ahLst/>
            <a:cxnLst/>
            <a:rect r="r" b="b" t="t" l="l"/>
            <a:pathLst>
              <a:path h="780960" w="769601">
                <a:moveTo>
                  <a:pt x="0" y="0"/>
                </a:moveTo>
                <a:lnTo>
                  <a:pt x="769600" y="0"/>
                </a:lnTo>
                <a:lnTo>
                  <a:pt x="769600" y="780960"/>
                </a:lnTo>
                <a:lnTo>
                  <a:pt x="0" y="780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7135" y="419218"/>
            <a:ext cx="223131" cy="302270"/>
          </a:xfrm>
          <a:custGeom>
            <a:avLst/>
            <a:gdLst/>
            <a:ahLst/>
            <a:cxnLst/>
            <a:rect r="r" b="b" t="t" l="l"/>
            <a:pathLst>
              <a:path h="302270" w="223131">
                <a:moveTo>
                  <a:pt x="0" y="0"/>
                </a:moveTo>
                <a:lnTo>
                  <a:pt x="223130" y="0"/>
                </a:lnTo>
                <a:lnTo>
                  <a:pt x="223130" y="302270"/>
                </a:lnTo>
                <a:lnTo>
                  <a:pt x="0" y="3022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156103" y="268922"/>
            <a:ext cx="9975794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14"/>
              </a:lnSpc>
            </a:pPr>
            <a:r>
              <a:rPr lang="en-US" sz="6499">
                <a:solidFill>
                  <a:srgbClr val="63F1F9"/>
                </a:solidFill>
                <a:latin typeface="Bebas Neue Cyrillic"/>
              </a:rPr>
              <a:t>GERANDO CHAVE DE SEGURANÇA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328953"/>
            <a:ext cx="15224671" cy="1856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18"/>
              </a:lnSpc>
              <a:spcBef>
                <a:spcPct val="0"/>
              </a:spcBef>
            </a:pPr>
            <a:r>
              <a:rPr lang="en-US" sz="2656">
                <a:solidFill>
                  <a:srgbClr val="FFFFFF"/>
                </a:solidFill>
                <a:latin typeface="Open Sans"/>
              </a:rPr>
              <a:t>No processo de geração da chave de segurança, o Spring Security utiliza um algoritmo de criptografia, como o BCrypt, para codificar as senhas dos usuários antes de armazená-las no sistema. Esse processo gera uma chave única e segura para cada senha, protegendo-as contra possíveis ataques de decifragem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662368"/>
            <a:ext cx="5822883" cy="514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9"/>
              </a:lnSpc>
              <a:spcBef>
                <a:spcPct val="0"/>
              </a:spcBef>
            </a:pPr>
            <a:r>
              <a:rPr lang="en-US" sz="3006">
                <a:solidFill>
                  <a:srgbClr val="63F1F9"/>
                </a:solidFill>
                <a:latin typeface="Open Sans Bold"/>
              </a:rPr>
              <a:t>Processo de criptografia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28700" y="1209992"/>
            <a:ext cx="16119035" cy="6398296"/>
          </a:xfrm>
          <a:custGeom>
            <a:avLst/>
            <a:gdLst/>
            <a:ahLst/>
            <a:cxnLst/>
            <a:rect r="r" b="b" t="t" l="l"/>
            <a:pathLst>
              <a:path h="6398296" w="16119035">
                <a:moveTo>
                  <a:pt x="0" y="0"/>
                </a:moveTo>
                <a:lnTo>
                  <a:pt x="16119035" y="0"/>
                </a:lnTo>
                <a:lnTo>
                  <a:pt x="16119035" y="6398296"/>
                </a:lnTo>
                <a:lnTo>
                  <a:pt x="0" y="63982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1924">
                <a:alpha val="100000"/>
              </a:srgbClr>
            </a:gs>
            <a:gs pos="100000">
              <a:srgbClr val="0504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39108" y="517674"/>
            <a:ext cx="1263019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Studio Shodwe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Video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552392" y="453924"/>
            <a:ext cx="358281" cy="363569"/>
          </a:xfrm>
          <a:custGeom>
            <a:avLst/>
            <a:gdLst/>
            <a:ahLst/>
            <a:cxnLst/>
            <a:rect r="r" b="b" t="t" l="l"/>
            <a:pathLst>
              <a:path h="363569" w="358281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79594" y="546065"/>
            <a:ext cx="103876" cy="140719"/>
          </a:xfrm>
          <a:custGeom>
            <a:avLst/>
            <a:gdLst/>
            <a:ahLst/>
            <a:cxnLst/>
            <a:rect r="r" b="b" t="t" l="l"/>
            <a:pathLst>
              <a:path h="140719" w="103876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570709" y="2565941"/>
            <a:ext cx="13146582" cy="4128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81"/>
              </a:lnSpc>
              <a:spcBef>
                <a:spcPct val="0"/>
              </a:spcBef>
            </a:pPr>
            <a:r>
              <a:rPr lang="en-US" sz="23987">
                <a:solidFill>
                  <a:srgbClr val="63F1F9"/>
                </a:solidFill>
                <a:latin typeface="Bebas Neue Cyrillic"/>
              </a:rPr>
              <a:t>THANK YOU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415397" y="6495657"/>
            <a:ext cx="945720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1600">
                <a:solidFill>
                  <a:srgbClr val="FFFFFF"/>
                </a:solidFill>
                <a:latin typeface="Open Sans"/>
              </a:rPr>
              <a:t>PROFº MAROMO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1924">
                <a:alpha val="100000"/>
              </a:srgbClr>
            </a:gs>
            <a:gs pos="100000">
              <a:srgbClr val="0504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788176" y="3661187"/>
            <a:ext cx="785199" cy="1063693"/>
          </a:xfrm>
          <a:custGeom>
            <a:avLst/>
            <a:gdLst/>
            <a:ahLst/>
            <a:cxnLst/>
            <a:rect r="r" b="b" t="t" l="l"/>
            <a:pathLst>
              <a:path h="1063693" w="785199">
                <a:moveTo>
                  <a:pt x="0" y="0"/>
                </a:moveTo>
                <a:lnTo>
                  <a:pt x="785199" y="0"/>
                </a:lnTo>
                <a:lnTo>
                  <a:pt x="785199" y="1063693"/>
                </a:lnTo>
                <a:lnTo>
                  <a:pt x="0" y="10636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215056" y="552158"/>
            <a:ext cx="5625700" cy="4834586"/>
            <a:chOff x="0" y="0"/>
            <a:chExt cx="812800" cy="698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1699750" y="0"/>
            <a:ext cx="9829611" cy="5789236"/>
            <a:chOff x="0" y="0"/>
            <a:chExt cx="1185991" cy="698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85991" cy="698500"/>
            </a:xfrm>
            <a:custGeom>
              <a:avLst/>
              <a:gdLst/>
              <a:ahLst/>
              <a:cxnLst/>
              <a:rect r="r" b="b" t="t" l="l"/>
              <a:pathLst>
                <a:path h="698500" w="1185991">
                  <a:moveTo>
                    <a:pt x="1185991" y="349250"/>
                  </a:moveTo>
                  <a:lnTo>
                    <a:pt x="98279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982791" y="0"/>
                  </a:lnTo>
                  <a:lnTo>
                    <a:pt x="1185991" y="349250"/>
                  </a:lnTo>
                  <a:close/>
                </a:path>
              </a:pathLst>
            </a:custGeom>
            <a:blipFill>
              <a:blip r:embed="rId4"/>
              <a:stretch>
                <a:fillRect l="0" t="0" r="-4703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Video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44000" y="2012505"/>
            <a:ext cx="8347799" cy="3374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81"/>
              </a:lnSpc>
            </a:pPr>
            <a:r>
              <a:rPr lang="en-US" sz="11875">
                <a:solidFill>
                  <a:srgbClr val="63F1F9"/>
                </a:solidFill>
                <a:latin typeface="Bebas Neue Cyrillic"/>
              </a:rPr>
              <a:t>O QUE É SPRING SECURITY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378521" y="5990662"/>
            <a:ext cx="12880779" cy="3838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39"/>
              </a:lnSpc>
              <a:spcBef>
                <a:spcPct val="0"/>
              </a:spcBef>
            </a:pPr>
            <a:r>
              <a:rPr lang="en-US" sz="3670">
                <a:solidFill>
                  <a:srgbClr val="FFFFFF"/>
                </a:solidFill>
                <a:latin typeface="Open Sans"/>
              </a:rPr>
              <a:t>Spring Security é um framework robusto e configurável que integra funcionalidades de segurança em aplicações Java, especialmente com Spring Framework. Ele oferece autenticação, autorização, proteção contra ameaças comuns e uma arquitetura extensível para personalizar a segurança.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1924">
                <a:alpha val="100000"/>
              </a:srgbClr>
            </a:gs>
            <a:gs pos="100000">
              <a:srgbClr val="0504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52392" y="453924"/>
            <a:ext cx="358281" cy="363569"/>
          </a:xfrm>
          <a:custGeom>
            <a:avLst/>
            <a:gdLst/>
            <a:ahLst/>
            <a:cxnLst/>
            <a:rect r="r" b="b" t="t" l="l"/>
            <a:pathLst>
              <a:path h="363569" w="358281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79594" y="546065"/>
            <a:ext cx="103876" cy="140719"/>
          </a:xfrm>
          <a:custGeom>
            <a:avLst/>
            <a:gdLst/>
            <a:ahLst/>
            <a:cxnLst/>
            <a:rect r="r" b="b" t="t" l="l"/>
            <a:pathLst>
              <a:path h="140719" w="103876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4799081" y="1437925"/>
            <a:ext cx="2987074" cy="2567017"/>
            <a:chOff x="0" y="0"/>
            <a:chExt cx="812800" cy="698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380014" y="5793248"/>
            <a:ext cx="2987074" cy="2567017"/>
            <a:chOff x="0" y="0"/>
            <a:chExt cx="812800" cy="6985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651986" y="1919904"/>
            <a:ext cx="6874062" cy="5907397"/>
            <a:chOff x="0" y="0"/>
            <a:chExt cx="812800" cy="6985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6"/>
              <a:stretch>
                <a:fillRect l="-28274" t="0" r="-712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039108" y="517674"/>
            <a:ext cx="1263019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Studio Shodwe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Video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27177" y="753459"/>
            <a:ext cx="9024141" cy="2153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46"/>
              </a:lnSpc>
            </a:pPr>
            <a:r>
              <a:rPr lang="en-US" sz="7609">
                <a:solidFill>
                  <a:srgbClr val="63F1F9"/>
                </a:solidFill>
                <a:latin typeface="Bebas Neue Cyrillic"/>
              </a:rPr>
              <a:t>POR QUE UTILIZAMOS SPRING SECURITY?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07875" y="2121294"/>
            <a:ext cx="11216226" cy="9937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02"/>
              </a:lnSpc>
            </a:pPr>
          </a:p>
          <a:p>
            <a:pPr algn="just">
              <a:lnSpc>
                <a:spcPts val="5502"/>
              </a:lnSpc>
            </a:pPr>
            <a:r>
              <a:rPr lang="en-US" sz="3504" spc="161">
                <a:solidFill>
                  <a:srgbClr val="FFFFFF"/>
                </a:solidFill>
                <a:latin typeface="Open Sans"/>
              </a:rPr>
              <a:t>Utilizamos Spring Security para garantir que nossa aplicação web seja segura, protegendo dados dos usuários e a integridade do sistema. Além disso, ele se integra facilmente com outras tecnologias do Spring, como Spring MVC, Spring Boot, Spring Data, Spring Cloud, Spring Batch, Spring Integration e Spring WebFlux. Conta também com suporte extensivo da comunidade de desenvolvimento, garantindo atualizações e correções de segurança contínuas.</a:t>
            </a:r>
          </a:p>
          <a:p>
            <a:pPr algn="just">
              <a:lnSpc>
                <a:spcPts val="5502"/>
              </a:lnSpc>
            </a:pPr>
          </a:p>
          <a:p>
            <a:pPr algn="just">
              <a:lnSpc>
                <a:spcPts val="3180"/>
              </a:lnSpc>
            </a:pPr>
          </a:p>
          <a:p>
            <a:pPr algn="just">
              <a:lnSpc>
                <a:spcPts val="3180"/>
              </a:lnSpc>
            </a:pPr>
          </a:p>
          <a:p>
            <a:pPr algn="just">
              <a:lnSpc>
                <a:spcPts val="3180"/>
              </a:lnSpc>
            </a:pPr>
          </a:p>
          <a:p>
            <a:pPr algn="just">
              <a:lnSpc>
                <a:spcPts val="318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1924">
                <a:alpha val="100000"/>
              </a:srgbClr>
            </a:gs>
            <a:gs pos="100000">
              <a:srgbClr val="0504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Video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025280" y="8879960"/>
            <a:ext cx="235091" cy="169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7"/>
              </a:lnSpc>
              <a:spcBef>
                <a:spcPct val="0"/>
              </a:spcBef>
            </a:pPr>
            <a:r>
              <a:rPr lang="en-US" sz="1069">
                <a:solidFill>
                  <a:srgbClr val="FFFFFF"/>
                </a:solidFill>
                <a:latin typeface="Open Sans Bold"/>
              </a:rPr>
              <a:t>06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289591" y="565634"/>
            <a:ext cx="910673" cy="924115"/>
          </a:xfrm>
          <a:custGeom>
            <a:avLst/>
            <a:gdLst/>
            <a:ahLst/>
            <a:cxnLst/>
            <a:rect r="r" b="b" t="t" l="l"/>
            <a:pathLst>
              <a:path h="924115" w="910673">
                <a:moveTo>
                  <a:pt x="0" y="0"/>
                </a:moveTo>
                <a:lnTo>
                  <a:pt x="910673" y="0"/>
                </a:lnTo>
                <a:lnTo>
                  <a:pt x="910673" y="924115"/>
                </a:lnTo>
                <a:lnTo>
                  <a:pt x="0" y="9241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12912" y="799835"/>
            <a:ext cx="264032" cy="357678"/>
          </a:xfrm>
          <a:custGeom>
            <a:avLst/>
            <a:gdLst/>
            <a:ahLst/>
            <a:cxnLst/>
            <a:rect r="r" b="b" t="t" l="l"/>
            <a:pathLst>
              <a:path h="357678" w="264032">
                <a:moveTo>
                  <a:pt x="0" y="0"/>
                </a:moveTo>
                <a:lnTo>
                  <a:pt x="264032" y="0"/>
                </a:lnTo>
                <a:lnTo>
                  <a:pt x="264032" y="357678"/>
                </a:lnTo>
                <a:lnTo>
                  <a:pt x="0" y="3576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3964324" y="2159019"/>
            <a:ext cx="6509173" cy="5593821"/>
            <a:chOff x="0" y="0"/>
            <a:chExt cx="812800" cy="698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6"/>
              <a:stretch>
                <a:fillRect l="-19852" t="0" r="-9134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6216062" y="7752840"/>
            <a:ext cx="2948841" cy="2534160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6466247" y="7967843"/>
            <a:ext cx="2475010" cy="2126962"/>
            <a:chOff x="0" y="0"/>
            <a:chExt cx="812800" cy="6985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7"/>
              <a:stretch>
                <a:fillRect l="-18750" t="0" r="-18750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2200264" y="791844"/>
            <a:ext cx="9347233" cy="1371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85"/>
              </a:lnSpc>
            </a:pPr>
            <a:r>
              <a:rPr lang="en-US" sz="9536">
                <a:solidFill>
                  <a:srgbClr val="63F1F9"/>
                </a:solidFill>
                <a:latin typeface="Bebas Neue Cyrillic"/>
              </a:rPr>
              <a:t> PROJETO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95858" y="2624317"/>
            <a:ext cx="13585307" cy="5069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66"/>
              </a:lnSpc>
            </a:pPr>
            <a:r>
              <a:rPr lang="en-US" sz="3400" spc="61">
                <a:solidFill>
                  <a:srgbClr val="FFFFFF"/>
                </a:solidFill>
                <a:latin typeface="Open Sans"/>
              </a:rPr>
              <a:t>Para exemplificar a funcionalidade do Spring Security, desenvolvemos uma aplicação tela de login, admin e usuário. Ao realizar o login, a aplicação utiliza o Spring Security para gerenciar o processo de autenticação. O usuário insere sua credencial em uma página protegida e, após submeter o formulário, o Spring Security verifica a credencial. Se válida, cria uma sessão autenticada para o usuário. Esse procedimento envolve o uso de um token de autenticação.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1924">
                <a:alpha val="100000"/>
              </a:srgbClr>
            </a:gs>
            <a:gs pos="100000">
              <a:srgbClr val="0504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2392" y="453924"/>
            <a:ext cx="358281" cy="363569"/>
          </a:xfrm>
          <a:custGeom>
            <a:avLst/>
            <a:gdLst/>
            <a:ahLst/>
            <a:cxnLst/>
            <a:rect r="r" b="b" t="t" l="l"/>
            <a:pathLst>
              <a:path h="363569" w="358281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9594" y="546065"/>
            <a:ext cx="103876" cy="140719"/>
          </a:xfrm>
          <a:custGeom>
            <a:avLst/>
            <a:gdLst/>
            <a:ahLst/>
            <a:cxnLst/>
            <a:rect r="r" b="b" t="t" l="l"/>
            <a:pathLst>
              <a:path h="140719" w="103876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893171" y="138339"/>
            <a:ext cx="2045100" cy="1335894"/>
            <a:chOff x="0" y="0"/>
            <a:chExt cx="1069323" cy="698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69323" cy="698500"/>
            </a:xfrm>
            <a:custGeom>
              <a:avLst/>
              <a:gdLst/>
              <a:ahLst/>
              <a:cxnLst/>
              <a:rect r="r" b="b" t="t" l="l"/>
              <a:pathLst>
                <a:path h="698500" w="1069323">
                  <a:moveTo>
                    <a:pt x="1069323" y="349250"/>
                  </a:moveTo>
                  <a:lnTo>
                    <a:pt x="86612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866123" y="0"/>
                  </a:lnTo>
                  <a:lnTo>
                    <a:pt x="1069323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114300" y="-38100"/>
              <a:ext cx="840723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958056" y="2371565"/>
            <a:ext cx="2177413" cy="1422323"/>
            <a:chOff x="0" y="0"/>
            <a:chExt cx="1069323" cy="6985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69323" cy="698500"/>
            </a:xfrm>
            <a:custGeom>
              <a:avLst/>
              <a:gdLst/>
              <a:ahLst/>
              <a:cxnLst/>
              <a:rect r="r" b="b" t="t" l="l"/>
              <a:pathLst>
                <a:path h="698500" w="1069323">
                  <a:moveTo>
                    <a:pt x="1069323" y="349250"/>
                  </a:moveTo>
                  <a:lnTo>
                    <a:pt x="86612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866123" y="0"/>
                  </a:lnTo>
                  <a:lnTo>
                    <a:pt x="1069323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114300" y="-38100"/>
              <a:ext cx="840723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581674" y="487183"/>
            <a:ext cx="4706326" cy="3074252"/>
            <a:chOff x="0" y="0"/>
            <a:chExt cx="1069323" cy="698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69323" cy="698500"/>
            </a:xfrm>
            <a:custGeom>
              <a:avLst/>
              <a:gdLst/>
              <a:ahLst/>
              <a:cxnLst/>
              <a:rect r="r" b="b" t="t" l="l"/>
              <a:pathLst>
                <a:path h="698500" w="1069323">
                  <a:moveTo>
                    <a:pt x="1069323" y="349250"/>
                  </a:moveTo>
                  <a:lnTo>
                    <a:pt x="86612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866123" y="0"/>
                  </a:lnTo>
                  <a:lnTo>
                    <a:pt x="1069323" y="349250"/>
                  </a:lnTo>
                  <a:close/>
                </a:path>
              </a:pathLst>
            </a:custGeom>
            <a:blipFill>
              <a:blip r:embed="rId6"/>
              <a:stretch>
                <a:fillRect l="-27173" t="-14855" r="0" b="-14855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39108" y="517674"/>
            <a:ext cx="1263019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Studio Shodwe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610240" y="303911"/>
            <a:ext cx="8877825" cy="206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84"/>
              </a:lnSpc>
            </a:pPr>
            <a:r>
              <a:rPr lang="en-US" sz="7282">
                <a:solidFill>
                  <a:srgbClr val="63F1F9"/>
                </a:solidFill>
                <a:latin typeface="Bebas Neue Cyrillic"/>
              </a:rPr>
              <a:t>FALANDO UM POUCO SOBRE O PROJETO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8271" y="1568321"/>
            <a:ext cx="5632352" cy="761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1999" spc="179">
                <a:solidFill>
                  <a:srgbClr val="63F1F9"/>
                </a:solidFill>
                <a:latin typeface="Open Sans Bold"/>
              </a:rPr>
              <a:t>1- Configuração e criação do projeto SpringBoot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8271" y="2386836"/>
            <a:ext cx="8591608" cy="1151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1999" spc="179">
                <a:solidFill>
                  <a:srgbClr val="FFFFFF"/>
                </a:solidFill>
                <a:latin typeface="Open Sans"/>
              </a:rPr>
              <a:t>O projeto foi criado no Spring initializr utilizando o Maven e selecionadas as dependências necessárias: Spring Web, Spring Security e Thymeleaf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8271" y="4021483"/>
            <a:ext cx="4452295" cy="761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1999" spc="179">
                <a:solidFill>
                  <a:srgbClr val="63F1F9"/>
                </a:solidFill>
                <a:latin typeface="Open Sans Bold"/>
              </a:rPr>
              <a:t>2 - Configuração do Spring Security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38271" y="4839998"/>
            <a:ext cx="8591608" cy="193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1999" spc="179">
                <a:solidFill>
                  <a:srgbClr val="FFFFFF"/>
                </a:solidFill>
                <a:latin typeface="Open Sans"/>
              </a:rPr>
              <a:t>Uma classe é criada para definir as regras de autenticação e autorização, incluindo o serviço de detalhes do usuário para fornecer informações como nome de usuário, senha e roles. Além disso, é configurado um codificador de senhas para armazenar as senhas de forma segura.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38271" y="7141878"/>
            <a:ext cx="4452295" cy="370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1999" spc="179">
                <a:solidFill>
                  <a:srgbClr val="63F1F9"/>
                </a:solidFill>
                <a:latin typeface="Open Sans Bold"/>
              </a:rPr>
              <a:t>3- Criação das Páginas HTML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38271" y="7568061"/>
            <a:ext cx="8591608" cy="2323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1999" spc="179">
                <a:solidFill>
                  <a:srgbClr val="FFFFFF"/>
                </a:solidFill>
                <a:latin typeface="Open Sans"/>
              </a:rPr>
              <a:t>Na criação das páginas HTML, são desenvolvidas interfaces para usuários, como página de login, painel de administrador e usuário padrão. O Thymeleaf é empregado para renderizar dados dinâmicos, como mensagens de erro e informações de usuários, proporcionando uma experiência interativa e personalizada.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60582" y="3679109"/>
            <a:ext cx="5370266" cy="761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1999" spc="179">
                <a:solidFill>
                  <a:srgbClr val="63F1F9"/>
                </a:solidFill>
                <a:latin typeface="Open Sans Bold"/>
              </a:rPr>
              <a:t>4- Implementação dos Controladores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60582" y="4458442"/>
            <a:ext cx="8927418" cy="193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1999" spc="179">
                <a:solidFill>
                  <a:srgbClr val="FFFFFF"/>
                </a:solidFill>
                <a:latin typeface="Open Sans"/>
              </a:rPr>
              <a:t>Os controladores são responsáveis por mapear as URLs da aplicação e implementar a lógica de negócios correspondente. Esses métodos tratam solicitações de login, redirecionamentos pós-login e garantem o acesso adequado às diferentes páginas da aplicação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60582" y="6753333"/>
            <a:ext cx="4626317" cy="761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1999" spc="179">
                <a:solidFill>
                  <a:srgbClr val="63F1F9"/>
                </a:solidFill>
                <a:latin typeface="Open Sans Bold"/>
              </a:rPr>
              <a:t>5- Implementação de Recursos Adicionais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360582" y="7611241"/>
            <a:ext cx="8927418" cy="1151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1999" spc="179">
                <a:solidFill>
                  <a:srgbClr val="FFFFFF"/>
                </a:solidFill>
                <a:latin typeface="Open Sans"/>
              </a:rPr>
              <a:t>Recursos adicionais são adicionados à aplicação, como segurança CSRF, internacionalização, validação de formulários e tratamento de exceções.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1924">
                <a:alpha val="100000"/>
              </a:srgbClr>
            </a:gs>
            <a:gs pos="100000">
              <a:srgbClr val="0504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85213" y="259397"/>
            <a:ext cx="7648367" cy="1501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7"/>
              </a:lnSpc>
            </a:pPr>
            <a:r>
              <a:rPr lang="en-US" sz="5258">
                <a:solidFill>
                  <a:srgbClr val="63F1F9"/>
                </a:solidFill>
                <a:latin typeface="Bebas Neue Cyrillic"/>
              </a:rPr>
              <a:t>CONFIGURAÇÃO E CRIAÇÃO PELO SPRING INITIALIZR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643900" y="221297"/>
            <a:ext cx="769601" cy="780960"/>
          </a:xfrm>
          <a:custGeom>
            <a:avLst/>
            <a:gdLst/>
            <a:ahLst/>
            <a:cxnLst/>
            <a:rect r="r" b="b" t="t" l="l"/>
            <a:pathLst>
              <a:path h="780960" w="769601">
                <a:moveTo>
                  <a:pt x="0" y="0"/>
                </a:moveTo>
                <a:lnTo>
                  <a:pt x="769600" y="0"/>
                </a:lnTo>
                <a:lnTo>
                  <a:pt x="769600" y="780960"/>
                </a:lnTo>
                <a:lnTo>
                  <a:pt x="0" y="780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7135" y="419218"/>
            <a:ext cx="223131" cy="302270"/>
          </a:xfrm>
          <a:custGeom>
            <a:avLst/>
            <a:gdLst/>
            <a:ahLst/>
            <a:cxnLst/>
            <a:rect r="r" b="b" t="t" l="l"/>
            <a:pathLst>
              <a:path h="302270" w="223131">
                <a:moveTo>
                  <a:pt x="0" y="0"/>
                </a:moveTo>
                <a:lnTo>
                  <a:pt x="223130" y="0"/>
                </a:lnTo>
                <a:lnTo>
                  <a:pt x="223130" y="302270"/>
                </a:lnTo>
                <a:lnTo>
                  <a:pt x="0" y="3022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830729" y="8615741"/>
            <a:ext cx="13398336" cy="1363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7"/>
              </a:lnSpc>
              <a:spcBef>
                <a:spcPct val="0"/>
              </a:spcBef>
            </a:pPr>
            <a:r>
              <a:rPr lang="en-US" sz="2576">
                <a:solidFill>
                  <a:srgbClr val="FFFFFF"/>
                </a:solidFill>
                <a:latin typeface="Open Sans"/>
              </a:rPr>
              <a:t>simplifica o processo de inicialização, permitindo que os desenvolvedores configurem rapidamente as dependências necessárias e gerem um projeto estruturado com configurações básicas.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30729" y="8012628"/>
            <a:ext cx="2959672" cy="462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5"/>
              </a:lnSpc>
              <a:spcBef>
                <a:spcPct val="0"/>
              </a:spcBef>
            </a:pPr>
            <a:r>
              <a:rPr lang="en-US" sz="2668">
                <a:solidFill>
                  <a:srgbClr val="63F1F9"/>
                </a:solidFill>
                <a:latin typeface="Open Sans Bold"/>
              </a:rPr>
              <a:t>Spring Initializr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830729" y="1718149"/>
            <a:ext cx="12626541" cy="6151604"/>
          </a:xfrm>
          <a:custGeom>
            <a:avLst/>
            <a:gdLst/>
            <a:ahLst/>
            <a:cxnLst/>
            <a:rect r="r" b="b" t="t" l="l"/>
            <a:pathLst>
              <a:path h="6151604" w="12626541">
                <a:moveTo>
                  <a:pt x="0" y="0"/>
                </a:moveTo>
                <a:lnTo>
                  <a:pt x="12626542" y="0"/>
                </a:lnTo>
                <a:lnTo>
                  <a:pt x="12626542" y="6151604"/>
                </a:lnTo>
                <a:lnTo>
                  <a:pt x="0" y="61516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1924">
                <a:alpha val="100000"/>
              </a:srgbClr>
            </a:gs>
            <a:gs pos="100000">
              <a:srgbClr val="0504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25542" y="1209992"/>
            <a:ext cx="12836917" cy="6472562"/>
          </a:xfrm>
          <a:custGeom>
            <a:avLst/>
            <a:gdLst/>
            <a:ahLst/>
            <a:cxnLst/>
            <a:rect r="r" b="b" t="t" l="l"/>
            <a:pathLst>
              <a:path h="6472562" w="12836917">
                <a:moveTo>
                  <a:pt x="0" y="0"/>
                </a:moveTo>
                <a:lnTo>
                  <a:pt x="12836916" y="0"/>
                </a:lnTo>
                <a:lnTo>
                  <a:pt x="12836916" y="6472562"/>
                </a:lnTo>
                <a:lnTo>
                  <a:pt x="0" y="64725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8" t="-1657" r="-1793" b="-165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670138" y="268922"/>
            <a:ext cx="4947724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14"/>
              </a:lnSpc>
            </a:pPr>
            <a:r>
              <a:rPr lang="en-US" sz="6499">
                <a:solidFill>
                  <a:srgbClr val="63F1F9"/>
                </a:solidFill>
                <a:latin typeface="Bebas Neue Cyrillic"/>
              </a:rPr>
              <a:t>TELA DE LOGIN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643900" y="221297"/>
            <a:ext cx="769601" cy="780960"/>
          </a:xfrm>
          <a:custGeom>
            <a:avLst/>
            <a:gdLst/>
            <a:ahLst/>
            <a:cxnLst/>
            <a:rect r="r" b="b" t="t" l="l"/>
            <a:pathLst>
              <a:path h="780960" w="769601">
                <a:moveTo>
                  <a:pt x="0" y="0"/>
                </a:moveTo>
                <a:lnTo>
                  <a:pt x="769600" y="0"/>
                </a:lnTo>
                <a:lnTo>
                  <a:pt x="769600" y="780960"/>
                </a:lnTo>
                <a:lnTo>
                  <a:pt x="0" y="780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7135" y="419218"/>
            <a:ext cx="223131" cy="302270"/>
          </a:xfrm>
          <a:custGeom>
            <a:avLst/>
            <a:gdLst/>
            <a:ahLst/>
            <a:cxnLst/>
            <a:rect r="r" b="b" t="t" l="l"/>
            <a:pathLst>
              <a:path h="302270" w="223131">
                <a:moveTo>
                  <a:pt x="0" y="0"/>
                </a:moveTo>
                <a:lnTo>
                  <a:pt x="223130" y="0"/>
                </a:lnTo>
                <a:lnTo>
                  <a:pt x="223130" y="302270"/>
                </a:lnTo>
                <a:lnTo>
                  <a:pt x="0" y="3022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725542" y="8600433"/>
            <a:ext cx="13657408" cy="135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6"/>
              </a:lnSpc>
              <a:spcBef>
                <a:spcPct val="0"/>
              </a:spcBef>
            </a:pPr>
            <a:r>
              <a:rPr lang="en-US" sz="2626">
                <a:solidFill>
                  <a:srgbClr val="FFFFFF"/>
                </a:solidFill>
                <a:latin typeface="Open Sans"/>
              </a:rPr>
              <a:t>A falta de criptografia adequada de senhas também pode expor as credenciais dos usuários a possíveis violações de segurança. Em resumo, a ausência do Spring Security pode deixar a tela de login suscetível a várias ameaças e vulnerabilidades.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25542" y="8012628"/>
            <a:ext cx="11630526" cy="489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5"/>
              </a:lnSpc>
              <a:spcBef>
                <a:spcPct val="0"/>
              </a:spcBef>
            </a:pPr>
            <a:r>
              <a:rPr lang="en-US" sz="2868">
                <a:solidFill>
                  <a:srgbClr val="63F1F9"/>
                </a:solidFill>
                <a:latin typeface="Open Sans Bold"/>
              </a:rPr>
              <a:t>Curiosidade : Risco ao acesso sem o Spring Security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1924">
                <a:alpha val="100000"/>
              </a:srgbClr>
            </a:gs>
            <a:gs pos="100000">
              <a:srgbClr val="0504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50076" y="1209992"/>
            <a:ext cx="13187848" cy="6544690"/>
          </a:xfrm>
          <a:custGeom>
            <a:avLst/>
            <a:gdLst/>
            <a:ahLst/>
            <a:cxnLst/>
            <a:rect r="r" b="b" t="t" l="l"/>
            <a:pathLst>
              <a:path h="6544690" w="13187848">
                <a:moveTo>
                  <a:pt x="0" y="0"/>
                </a:moveTo>
                <a:lnTo>
                  <a:pt x="13187848" y="0"/>
                </a:lnTo>
                <a:lnTo>
                  <a:pt x="13187848" y="6544690"/>
                </a:lnTo>
                <a:lnTo>
                  <a:pt x="0" y="65446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59" r="0" b="-15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670138" y="268922"/>
            <a:ext cx="4947724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14"/>
              </a:lnSpc>
            </a:pPr>
            <a:r>
              <a:rPr lang="en-US" sz="6499">
                <a:solidFill>
                  <a:srgbClr val="63F1F9"/>
                </a:solidFill>
                <a:latin typeface="Bebas Neue Cyrillic"/>
              </a:rPr>
              <a:t>TELA USUÁRIO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643900" y="221297"/>
            <a:ext cx="769601" cy="780960"/>
          </a:xfrm>
          <a:custGeom>
            <a:avLst/>
            <a:gdLst/>
            <a:ahLst/>
            <a:cxnLst/>
            <a:rect r="r" b="b" t="t" l="l"/>
            <a:pathLst>
              <a:path h="780960" w="769601">
                <a:moveTo>
                  <a:pt x="0" y="0"/>
                </a:moveTo>
                <a:lnTo>
                  <a:pt x="769600" y="0"/>
                </a:lnTo>
                <a:lnTo>
                  <a:pt x="769600" y="780960"/>
                </a:lnTo>
                <a:lnTo>
                  <a:pt x="0" y="780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7135" y="419218"/>
            <a:ext cx="223131" cy="302270"/>
          </a:xfrm>
          <a:custGeom>
            <a:avLst/>
            <a:gdLst/>
            <a:ahLst/>
            <a:cxnLst/>
            <a:rect r="r" b="b" t="t" l="l"/>
            <a:pathLst>
              <a:path h="302270" w="223131">
                <a:moveTo>
                  <a:pt x="0" y="0"/>
                </a:moveTo>
                <a:lnTo>
                  <a:pt x="223130" y="0"/>
                </a:lnTo>
                <a:lnTo>
                  <a:pt x="223130" y="302270"/>
                </a:lnTo>
                <a:lnTo>
                  <a:pt x="0" y="3022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50076" y="8598922"/>
            <a:ext cx="13573802" cy="1362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4"/>
              </a:lnSpc>
            </a:pPr>
            <a:r>
              <a:rPr lang="en-US" sz="2610">
                <a:solidFill>
                  <a:srgbClr val="FFFFFF"/>
                </a:solidFill>
                <a:latin typeface="Open Sans"/>
              </a:rPr>
              <a:t>Responsável por funcionalidades voltadas para interações comuns do usuário,</a:t>
            </a:r>
          </a:p>
          <a:p>
            <a:pPr algn="l">
              <a:lnSpc>
                <a:spcPts val="3654"/>
              </a:lnSpc>
              <a:spcBef>
                <a:spcPct val="0"/>
              </a:spcBef>
            </a:pPr>
            <a:r>
              <a:rPr lang="en-US" sz="2610">
                <a:solidFill>
                  <a:srgbClr val="FFFFFF"/>
                </a:solidFill>
                <a:latin typeface="Open Sans"/>
              </a:rPr>
              <a:t>oferece recursos como visualização de informações pessoais e ações relacionadas ao perfil do usuário.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50076" y="7987911"/>
            <a:ext cx="4460676" cy="481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4"/>
              </a:lnSpc>
              <a:spcBef>
                <a:spcPct val="0"/>
              </a:spcBef>
            </a:pPr>
            <a:r>
              <a:rPr lang="en-US" sz="2803">
                <a:solidFill>
                  <a:srgbClr val="63F1F9"/>
                </a:solidFill>
                <a:latin typeface="Open Sans Bold"/>
              </a:rPr>
              <a:t>Funcionalidade da tela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1924">
                <a:alpha val="100000"/>
              </a:srgbClr>
            </a:gs>
            <a:gs pos="100000">
              <a:srgbClr val="0504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3900" y="221297"/>
            <a:ext cx="769601" cy="780960"/>
          </a:xfrm>
          <a:custGeom>
            <a:avLst/>
            <a:gdLst/>
            <a:ahLst/>
            <a:cxnLst/>
            <a:rect r="r" b="b" t="t" l="l"/>
            <a:pathLst>
              <a:path h="780960" w="769601">
                <a:moveTo>
                  <a:pt x="0" y="0"/>
                </a:moveTo>
                <a:lnTo>
                  <a:pt x="769600" y="0"/>
                </a:lnTo>
                <a:lnTo>
                  <a:pt x="769600" y="780960"/>
                </a:lnTo>
                <a:lnTo>
                  <a:pt x="0" y="780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7135" y="419218"/>
            <a:ext cx="223131" cy="302270"/>
          </a:xfrm>
          <a:custGeom>
            <a:avLst/>
            <a:gdLst/>
            <a:ahLst/>
            <a:cxnLst/>
            <a:rect r="r" b="b" t="t" l="l"/>
            <a:pathLst>
              <a:path h="302270" w="223131">
                <a:moveTo>
                  <a:pt x="0" y="0"/>
                </a:moveTo>
                <a:lnTo>
                  <a:pt x="223130" y="0"/>
                </a:lnTo>
                <a:lnTo>
                  <a:pt x="223130" y="302270"/>
                </a:lnTo>
                <a:lnTo>
                  <a:pt x="0" y="3022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90577" y="1209992"/>
            <a:ext cx="12814686" cy="6497198"/>
          </a:xfrm>
          <a:custGeom>
            <a:avLst/>
            <a:gdLst/>
            <a:ahLst/>
            <a:cxnLst/>
            <a:rect r="r" b="b" t="t" l="l"/>
            <a:pathLst>
              <a:path h="6497198" w="12814686">
                <a:moveTo>
                  <a:pt x="0" y="0"/>
                </a:moveTo>
                <a:lnTo>
                  <a:pt x="12814687" y="0"/>
                </a:lnTo>
                <a:lnTo>
                  <a:pt x="12814687" y="6497198"/>
                </a:lnTo>
                <a:lnTo>
                  <a:pt x="0" y="64971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670138" y="268922"/>
            <a:ext cx="4947724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14"/>
              </a:lnSpc>
            </a:pPr>
            <a:r>
              <a:rPr lang="en-US" sz="6499">
                <a:solidFill>
                  <a:srgbClr val="63F1F9"/>
                </a:solidFill>
                <a:latin typeface="Bebas Neue Cyrillic"/>
              </a:rPr>
              <a:t>TELA ADMIN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90577" y="8631560"/>
            <a:ext cx="13233300" cy="139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2"/>
              </a:lnSpc>
              <a:spcBef>
                <a:spcPct val="0"/>
              </a:spcBef>
            </a:pPr>
            <a:r>
              <a:rPr lang="en-US" sz="2644">
                <a:solidFill>
                  <a:srgbClr val="FFFFFF"/>
                </a:solidFill>
                <a:latin typeface="Open Sans"/>
              </a:rPr>
              <a:t>Focado em funcionalidades avançadas de gerenciamento do sistema, provê recursos como configurações globais, administração de usuários e outras operações de manutenção do sistema.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90577" y="8045402"/>
            <a:ext cx="6925148" cy="966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9"/>
              </a:lnSpc>
            </a:pPr>
            <a:r>
              <a:rPr lang="en-US" sz="2835">
                <a:solidFill>
                  <a:srgbClr val="63F1F9"/>
                </a:solidFill>
                <a:latin typeface="Open Sans Bold"/>
              </a:rPr>
              <a:t>Funcionalidade da tela</a:t>
            </a:r>
          </a:p>
          <a:p>
            <a:pPr algn="l">
              <a:lnSpc>
                <a:spcPts val="396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DAGH93ZKjq0</dc:identifier>
  <dcterms:modified xsi:type="dcterms:W3CDTF">2011-08-01T06:04:30Z</dcterms:modified>
  <cp:revision>1</cp:revision>
  <dc:title>Spring Security</dc:title>
</cp:coreProperties>
</file>